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48" y="-8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tesau.edu.ge/index.php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>
                <a:solidFill>
                  <a:srgbClr val="C00000"/>
                </a:solidFill>
              </a:rPr>
              <a:t>კონფერენცია</a:t>
            </a:r>
            <a:r>
              <a:rPr lang="ka-GE" dirty="0" smtClean="0"/>
              <a:t/>
            </a:r>
            <a:br>
              <a:rPr lang="ka-GE" dirty="0" smtClean="0"/>
            </a:br>
            <a:r>
              <a:rPr lang="ka-GE" dirty="0" smtClean="0">
                <a:solidFill>
                  <a:srgbClr val="0070C0"/>
                </a:solidFill>
              </a:rPr>
              <a:t>ნარჩენებისა და ტყის მდგრადი მართვა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7170" name="AutoShape 2" descr="Inline image 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2" name="Picture 4" descr="F:\logo gsm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0"/>
            <a:ext cx="2209800" cy="1828800"/>
          </a:xfrm>
          <a:prstGeom prst="rect">
            <a:avLst/>
          </a:prstGeom>
          <a:noFill/>
        </p:spPr>
      </p:pic>
      <p:pic>
        <p:nvPicPr>
          <p:cNvPr id="6" name="logo" descr="logo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"/>
            <a:ext cx="7772400" cy="609601"/>
          </a:xfrm>
        </p:spPr>
        <p:txBody>
          <a:bodyPr>
            <a:normAutofit fontScale="90000"/>
          </a:bodyPr>
          <a:lstStyle/>
          <a:p>
            <a:pPr algn="ctr"/>
            <a:r>
              <a:rPr lang="ka-GE" sz="4000" dirty="0" smtClean="0">
                <a:solidFill>
                  <a:srgbClr val="C00000"/>
                </a:solidFill>
              </a:rPr>
              <a:t>კონფერენციის მიზანი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685800"/>
            <a:ext cx="8610600" cy="4648200"/>
          </a:xfrm>
        </p:spPr>
        <p:txBody>
          <a:bodyPr>
            <a:normAutofit fontScale="92500"/>
          </a:bodyPr>
          <a:lstStyle/>
          <a:p>
            <a:pPr marL="514350" indent="-514350" algn="l">
              <a:buAutoNum type="arabicPeriod"/>
            </a:pPr>
            <a:r>
              <a:rPr lang="ka-GE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სტუდენტებსა და მოსწავლეებში შემოქმედებითი აზროვნების განვითარების ხელშეწყობა და ინოვაციების დანერგვა სამეცნიერო კვლევებში</a:t>
            </a:r>
          </a:p>
          <a:p>
            <a:pPr marL="514350" indent="-514350" algn="l">
              <a:buAutoNum type="arabicPeriod"/>
            </a:pPr>
            <a:r>
              <a:rPr lang="ka-GE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ნარჩენების მდგრადი მართვის საკითხების პოპულარიზაცია</a:t>
            </a:r>
          </a:p>
          <a:p>
            <a:pPr marL="514350" indent="-514350" algn="l">
              <a:buAutoNum type="arabicPeriod"/>
            </a:pPr>
            <a:r>
              <a:rPr lang="ka-GE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ტყეების მდგრადი მართვის პოპულარიზაცია </a:t>
            </a:r>
          </a:p>
          <a:p>
            <a:pPr marL="514350" indent="-514350" algn="l">
              <a:buAutoNum type="arabicPeriod"/>
            </a:pPr>
            <a:r>
              <a:rPr lang="ka-GE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კახეთის რეგიონის გარემოსდაცვითი საკითხების ინტეგრირებული კვლევების პრაქტიკის დამკვიდრება ახალგაზრდობაში ორიგინალური და კლასიკური მეთოდოლოგიების გამოყენებით </a:t>
            </a:r>
          </a:p>
          <a:p>
            <a:pPr marL="514350" indent="-514350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25963"/>
          </a:xfrm>
        </p:spPr>
        <p:txBody>
          <a:bodyPr/>
          <a:lstStyle/>
          <a:p>
            <a:r>
              <a:rPr lang="ka-GE" b="1" dirty="0" smtClean="0">
                <a:solidFill>
                  <a:srgbClr val="002060"/>
                </a:solidFill>
              </a:rPr>
              <a:t>კახეთის რეგიონის საჯარო სკოლის მე-9-მე-12 კლასების მოსწავლეებს</a:t>
            </a:r>
          </a:p>
          <a:p>
            <a:endParaRPr lang="ka-GE" b="1" dirty="0" smtClean="0">
              <a:solidFill>
                <a:srgbClr val="002060"/>
              </a:solidFill>
            </a:endParaRPr>
          </a:p>
          <a:p>
            <a:r>
              <a:rPr lang="ka-GE" b="1" dirty="0" smtClean="0">
                <a:solidFill>
                  <a:srgbClr val="002060"/>
                </a:solidFill>
              </a:rPr>
              <a:t>იაკობ გოგებაშვილის სახელობის თელავის სახელმწიფო უნივერსიტეტის ზუსტ და საბუნებისმეტყველო ფაკულტეტის ბალაკავრიატის საფეხურის სტუდენტებს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a-GE" dirty="0" smtClean="0">
                <a:solidFill>
                  <a:srgbClr val="C00000"/>
                </a:solidFill>
              </a:rPr>
              <a:t>ვის შეუძლია მონაწილეობის მიღება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90600"/>
            <a:ext cx="8839200" cy="5016691"/>
          </a:xfrm>
        </p:spPr>
        <p:txBody>
          <a:bodyPr>
            <a:normAutofit/>
          </a:bodyPr>
          <a:lstStyle/>
          <a:p>
            <a:r>
              <a:rPr lang="ka-GE" dirty="0" smtClean="0"/>
              <a:t>1. </a:t>
            </a:r>
            <a:r>
              <a:rPr lang="ka-GE" b="1" smtClean="0">
                <a:solidFill>
                  <a:srgbClr val="002060"/>
                </a:solidFill>
              </a:rPr>
              <a:t>მოკლე ესსე </a:t>
            </a:r>
            <a:r>
              <a:rPr lang="ka-GE" b="1" dirty="0" smtClean="0">
                <a:solidFill>
                  <a:srgbClr val="002060"/>
                </a:solidFill>
              </a:rPr>
              <a:t>- მაქსიმუმ 300 სიტყვიანი (იხილე ფორმატი) -15 მაისამდე</a:t>
            </a:r>
          </a:p>
          <a:p>
            <a:r>
              <a:rPr lang="ka-GE" b="1" dirty="0" smtClean="0">
                <a:solidFill>
                  <a:srgbClr val="002060"/>
                </a:solidFill>
              </a:rPr>
              <a:t>2. სრული ნაშრომი - მაქსიმუმ 30 გვერდი/სურათების, ცხრილებისა და დანართების ჩათვლით/</a:t>
            </a:r>
          </a:p>
          <a:p>
            <a:pPr lvl="0"/>
            <a:r>
              <a:rPr lang="ka-GE" b="1" dirty="0" smtClean="0">
                <a:solidFill>
                  <a:srgbClr val="002060"/>
                </a:solidFill>
              </a:rPr>
              <a:t>3. 10 წუთიანი </a:t>
            </a:r>
            <a:r>
              <a:rPr lang="ka-GE" sz="2600" b="1" dirty="0" smtClean="0">
                <a:solidFill>
                  <a:srgbClr val="002060"/>
                </a:solidFill>
              </a:rPr>
              <a:t>პრეზენტაცია </a:t>
            </a:r>
            <a:r>
              <a:rPr lang="ka-GE" sz="2000" b="1" dirty="0" smtClean="0">
                <a:solidFill>
                  <a:srgbClr val="0070C0"/>
                </a:solidFill>
              </a:rPr>
              <a:t>/მოკვლეული ინფორმაციის </a:t>
            </a:r>
            <a:r>
              <a:rPr lang="en-US" sz="2000" b="1" dirty="0" err="1" smtClean="0">
                <a:solidFill>
                  <a:srgbClr val="0070C0"/>
                </a:solidFill>
              </a:rPr>
              <a:t>ფაქტობრივი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და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ვიზუალური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მასალა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და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მიღწეული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შედეგების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ka-GE" sz="2000" b="1" dirty="0" smtClean="0">
                <a:solidFill>
                  <a:srgbClr val="0070C0"/>
                </a:solidFill>
              </a:rPr>
              <a:t>რაოდენობრივი და შინაარსობრივი მხარე.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 lvl="0"/>
            <a:r>
              <a:rPr lang="ka-GE" sz="2000" b="1" dirty="0" smtClean="0">
                <a:solidFill>
                  <a:srgbClr val="0070C0"/>
                </a:solidFill>
              </a:rPr>
              <a:t>დასმული </a:t>
            </a:r>
            <a:r>
              <a:rPr lang="en-US" sz="2000" b="1" dirty="0" err="1" smtClean="0">
                <a:solidFill>
                  <a:srgbClr val="0070C0"/>
                </a:solidFill>
              </a:rPr>
              <a:t>გარემოსდაცვითი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პრობლემ</a:t>
            </a:r>
            <a:r>
              <a:rPr lang="ka-GE" sz="2000" b="1" dirty="0" smtClean="0">
                <a:solidFill>
                  <a:srgbClr val="0070C0"/>
                </a:solidFill>
              </a:rPr>
              <a:t>ის ანალიზი </a:t>
            </a:r>
            <a:r>
              <a:rPr lang="en-US" sz="2000" b="1" dirty="0" err="1" smtClean="0">
                <a:solidFill>
                  <a:srgbClr val="0070C0"/>
                </a:solidFill>
              </a:rPr>
              <a:t>და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მისი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გადაჭრის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ka-GE" sz="2000" b="1" dirty="0" smtClean="0">
                <a:solidFill>
                  <a:srgbClr val="0070C0"/>
                </a:solidFill>
              </a:rPr>
              <a:t>კონკრეტული გზები</a:t>
            </a:r>
            <a:endParaRPr lang="en-US" sz="2000" b="1" dirty="0" smtClean="0">
              <a:solidFill>
                <a:srgbClr val="0070C0"/>
              </a:solidFill>
            </a:endParaRPr>
          </a:p>
          <a:p>
            <a:pPr lvl="0"/>
            <a:r>
              <a:rPr lang="en-US" sz="2000" b="1" dirty="0" err="1" smtClean="0">
                <a:solidFill>
                  <a:srgbClr val="0070C0"/>
                </a:solidFill>
              </a:rPr>
              <a:t>მიღებული</a:t>
            </a:r>
            <a:r>
              <a:rPr lang="en-US" sz="2000" b="1" dirty="0" smtClean="0">
                <a:solidFill>
                  <a:srgbClr val="0070C0"/>
                </a:solidFill>
              </a:rPr>
              <a:t> </a:t>
            </a:r>
            <a:r>
              <a:rPr lang="en-US" sz="2000" b="1" dirty="0" err="1" smtClean="0">
                <a:solidFill>
                  <a:srgbClr val="0070C0"/>
                </a:solidFill>
              </a:rPr>
              <a:t>გამოცდილება</a:t>
            </a:r>
            <a:r>
              <a:rPr lang="en-US" sz="2000" b="1" dirty="0" smtClean="0">
                <a:solidFill>
                  <a:srgbClr val="0070C0"/>
                </a:solidFill>
              </a:rPr>
              <a:t>, </a:t>
            </a:r>
            <a:r>
              <a:rPr lang="en-US" sz="2000" b="1" dirty="0" err="1" smtClean="0">
                <a:solidFill>
                  <a:srgbClr val="0070C0"/>
                </a:solidFill>
              </a:rPr>
              <a:t>გამოწვევები</a:t>
            </a:r>
            <a:r>
              <a:rPr lang="en-US" sz="2000" b="1" dirty="0" smtClean="0">
                <a:solidFill>
                  <a:srgbClr val="0070C0"/>
                </a:solidFill>
              </a:rPr>
              <a:t>, </a:t>
            </a:r>
            <a:r>
              <a:rPr lang="en-US" sz="2000" b="1" dirty="0" err="1" smtClean="0">
                <a:solidFill>
                  <a:srgbClr val="0070C0"/>
                </a:solidFill>
              </a:rPr>
              <a:t>შესაძლებლობები</a:t>
            </a:r>
            <a:r>
              <a:rPr lang="ka-GE" sz="2000" b="1" dirty="0" smtClean="0">
                <a:solidFill>
                  <a:srgbClr val="0070C0"/>
                </a:solidFill>
              </a:rPr>
              <a:t>/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pPr algn="ctr"/>
            <a:r>
              <a:rPr lang="ka-GE" sz="3600" dirty="0" smtClean="0">
                <a:solidFill>
                  <a:srgbClr val="C00000"/>
                </a:solidFill>
              </a:rPr>
              <a:t>კონკურსის ეტაპები</a:t>
            </a:r>
            <a:br>
              <a:rPr lang="ka-GE" sz="3600" dirty="0" smtClean="0">
                <a:solidFill>
                  <a:srgbClr val="C00000"/>
                </a:solidFill>
              </a:rPr>
            </a:br>
            <a:r>
              <a:rPr lang="ka-GE" sz="3600" dirty="0" smtClean="0">
                <a:solidFill>
                  <a:srgbClr val="C00000"/>
                </a:solidFill>
              </a:rPr>
              <a:t> </a:t>
            </a:r>
            <a:endParaRPr lang="en-US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381000"/>
            <a:ext cx="9067800" cy="5626291"/>
          </a:xfrm>
        </p:spPr>
        <p:txBody>
          <a:bodyPr>
            <a:noAutofit/>
          </a:bodyPr>
          <a:lstStyle/>
          <a:p>
            <a:r>
              <a:rPr lang="ka-GE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პრეზენტაცია შეფასდება შემდეგი კრიტერიუმების მიხედვით</a:t>
            </a:r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შედეგიანობა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(0 – </a:t>
            </a:r>
            <a:r>
              <a:rPr lang="ka-GE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ქულა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აღნიშნული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კრიტერიუმი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პირველ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რიგში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გულისხმობს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მონაწილის მიერ თემაზე მუშაობის პროცესში მიღწეული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შედეგების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დემონსტრირებას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რითაც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მონაწილე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იმსახურებს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ჟიურის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მხარდაჭერას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და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გამარჯვებას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  <a:p>
            <a:pPr lvl="0"/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ეფექტიანობა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(0–5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ქულა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აღნიშნული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კრიტერიუმი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გულისხმობს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იმ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პოზიტიური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ზეგავლენის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ჩვენებას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რაც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საკითხმა შეიძლება მოახდინოს პრობლემის მოგვარებაზე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ხელისუფლებაზე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თემზე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ქალაქზე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სკოლაზე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ახალგაზრდობაზე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ან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თავისი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როლი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ითამაშა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პრობლემების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წარმოჩენაში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და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მათი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გადაჭრის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გზების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ძიებაში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სასურველია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გამოსვლაში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ჩანდეს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საზოგადოებრივი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განწყობა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ისმოდეს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მოწოდება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79438"/>
          </a:xfrm>
        </p:spPr>
        <p:txBody>
          <a:bodyPr>
            <a:normAutofit/>
          </a:bodyPr>
          <a:lstStyle/>
          <a:p>
            <a:pPr algn="ctr"/>
            <a:r>
              <a:rPr lang="ka-GE" sz="3200" dirty="0" smtClean="0">
                <a:solidFill>
                  <a:srgbClr val="C00000"/>
                </a:solidFill>
              </a:rPr>
              <a:t>კონკურის მონაწილეთა შერჩევის პირობები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685800"/>
            <a:ext cx="9067800" cy="5321491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ka-GE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ინოვაციურობა შემოქმედებითობა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(0–5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ქულა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</a:p>
          <a:p>
            <a:pPr lvl="0">
              <a:lnSpc>
                <a:spcPct val="150000"/>
              </a:lnSpc>
            </a:pPr>
            <a:r>
              <a:rPr lang="ka-GE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დამოკიდებულებები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(0–5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ქულა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აღნიშნული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კრიტერიუმით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შეფასდება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გამომსვლელის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მსოფლმხედველობა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და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მისი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დამოკიდებულებები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ტოლერანტობის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მშვიდობის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შემწყნარებლობის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სოლიდარობის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გენდერის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და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ბუნებრივია,გარემოსთან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მეგობრობის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მიმართულებით</a:t>
            </a:r>
            <a:r>
              <a:rPr lang="en-US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a-GE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ჟიური შეარჩევს 1-1 გამარჯვებულ მონაწილეს 1 სკოლის მოსწავლეს და 1 სტუდენტს.</a:t>
            </a:r>
            <a:endParaRPr lang="en-US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579438"/>
          </a:xfrm>
        </p:spPr>
        <p:txBody>
          <a:bodyPr>
            <a:normAutofit/>
          </a:bodyPr>
          <a:lstStyle/>
          <a:p>
            <a:pPr algn="ctr"/>
            <a:r>
              <a:rPr lang="ka-GE" sz="3200" dirty="0" smtClean="0">
                <a:solidFill>
                  <a:srgbClr val="C00000"/>
                </a:solidFill>
              </a:rPr>
              <a:t>კონკურის მონაწილეთა შერჩევის პირობები</a:t>
            </a:r>
            <a:endParaRPr lang="en-US" sz="32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167640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ka-GE" sz="4400" dirty="0" smtClean="0">
                <a:solidFill>
                  <a:srgbClr val="002060"/>
                </a:solidFill>
              </a:rPr>
              <a:t>გისურვებთ წარმატებებს!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</TotalTime>
  <Words>274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         კონფერენცია ნარჩენებისა და ტყის მდგრადი მართვა</vt:lpstr>
      <vt:lpstr>კონფერენციის მიზანი</vt:lpstr>
      <vt:lpstr>ვის შეუძლია მონაწილეობის მიღება</vt:lpstr>
      <vt:lpstr>კონკურსის ეტაპები  </vt:lpstr>
      <vt:lpstr>კონკურის მონაწილეთა შერჩევის პირობები</vt:lpstr>
      <vt:lpstr>კონკურის მონაწილეთა შერჩევის პირობები</vt:lpstr>
      <vt:lpstr>გისურვებთ წარმატებებს!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სამეცნიერო კონფერენცია</dc:title>
  <dc:creator>kakha</dc:creator>
  <cp:lastModifiedBy>User</cp:lastModifiedBy>
  <cp:revision>17</cp:revision>
  <dcterms:created xsi:type="dcterms:W3CDTF">2006-08-16T00:00:00Z</dcterms:created>
  <dcterms:modified xsi:type="dcterms:W3CDTF">2017-04-14T09:04:26Z</dcterms:modified>
</cp:coreProperties>
</file>