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0332020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Google Shape;4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503827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de2a1c62_0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5de2a1c62_0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30361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e16e69901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Google Shape;46;ge16e69901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058713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e2a1c6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e2a1c6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077023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5de2a1c62_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5de2a1c62_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89027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e16e69901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e16e69901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445597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de2a1c62_0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de2a1c62_0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4177403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de2a1c62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de2a1c62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079157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de2a1c62_0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de2a1c62_0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10916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de2a1c62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de2a1c62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1131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CE24-F8D8-4A1A-8429-D8BEA2EEA6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275738758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CE24-F8D8-4A1A-8429-D8BEA2EEA6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355657238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CE24-F8D8-4A1A-8429-D8BEA2EEA6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209333646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95956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CE24-F8D8-4A1A-8429-D8BEA2EEA6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316916792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CE24-F8D8-4A1A-8429-D8BEA2EEA6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19840262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CE24-F8D8-4A1A-8429-D8BEA2EEA6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204446963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CE24-F8D8-4A1A-8429-D8BEA2EEA6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58271134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CE24-F8D8-4A1A-8429-D8BEA2EEA6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164059059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CE24-F8D8-4A1A-8429-D8BEA2EEA6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148768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CE24-F8D8-4A1A-8429-D8BEA2EEA6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275185197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CE24-F8D8-4A1A-8429-D8BEA2EEA6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72795198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ECE24-F8D8-4A1A-8429-D8BEA2EEA691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312340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ctrTitle"/>
          </p:nvPr>
        </p:nvSpPr>
        <p:spPr>
          <a:xfrm>
            <a:off x="993371" y="1404850"/>
            <a:ext cx="6858000" cy="14916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   </a:t>
            </a:r>
            <a:r>
              <a:rPr lang="en" sz="3000" b="1" dirty="0">
                <a:latin typeface="Sylfaen" panose="010A0502050306030303" pitchFamily="18" charset="0"/>
              </a:rPr>
              <a:t>დავალების </a:t>
            </a:r>
            <a:r>
              <a:rPr lang="en" sz="3000" b="1" dirty="0" smtClean="0">
                <a:latin typeface="Sylfaen" panose="010A0502050306030303" pitchFamily="18" charset="0"/>
              </a:rPr>
              <a:t>ატვირთვ</a:t>
            </a:r>
            <a:r>
              <a:rPr lang="ka-GE" sz="3000" b="1" dirty="0" smtClean="0">
                <a:latin typeface="Sylfaen" panose="010A0502050306030303" pitchFamily="18" charset="0"/>
              </a:rPr>
              <a:t>ა პროგრამის </a:t>
            </a:r>
            <a:r>
              <a:rPr lang="en-US" sz="3000" b="1" dirty="0" err="1" smtClean="0">
                <a:latin typeface="Sylfaen" panose="010A0502050306030303" pitchFamily="18" charset="0"/>
              </a:rPr>
              <a:t>Turnitin</a:t>
            </a:r>
            <a:r>
              <a:rPr lang="ka-GE" sz="3000" b="1" dirty="0" smtClean="0">
                <a:latin typeface="Sylfaen" panose="010A0502050306030303" pitchFamily="18" charset="0"/>
              </a:rPr>
              <a:t> გამოყენებით</a:t>
            </a:r>
            <a:endParaRPr sz="3000" b="1" dirty="0">
              <a:latin typeface="Sylfaen" panose="010A0502050306030303" pitchFamily="18" charset="0"/>
            </a:endParaRPr>
          </a:p>
        </p:txBody>
      </p:sp>
      <p:sp>
        <p:nvSpPr>
          <p:cNvPr id="43" name="Google Shape;43;p8"/>
          <p:cNvSpPr txBox="1">
            <a:spLocks noGrp="1"/>
          </p:cNvSpPr>
          <p:nvPr>
            <p:ph type="subTitle" idx="1"/>
          </p:nvPr>
        </p:nvSpPr>
        <p:spPr>
          <a:xfrm>
            <a:off x="586048" y="3051928"/>
            <a:ext cx="7772400" cy="10390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>
                <a:latin typeface="Sylfaen" panose="010A0502050306030303" pitchFamily="18" charset="0"/>
              </a:rPr>
              <a:t>ი</a:t>
            </a:r>
            <a:r>
              <a:rPr lang="ka-GE" sz="1800" dirty="0" smtClean="0">
                <a:latin typeface="Sylfaen" panose="010A0502050306030303" pitchFamily="18" charset="0"/>
              </a:rPr>
              <a:t>ნსტრუქცია სტუდენტებისთვის</a:t>
            </a:r>
            <a:endParaRPr sz="1800" dirty="0">
              <a:latin typeface="Sylfaen" panose="010A0502050306030303" pitchFamily="18" charset="0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  <p:pic>
        <p:nvPicPr>
          <p:cNvPr id="6" name="Picture 5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9244" y="458277"/>
            <a:ext cx="4319084" cy="7120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0"/>
              <a:t> </a:t>
            </a:r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body" idx="1"/>
          </p:nvPr>
        </p:nvSpPr>
        <p:spPr>
          <a:xfrm>
            <a:off x="457200" y="269250"/>
            <a:ext cx="8229600" cy="465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endParaRPr sz="2200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/>
              <a:t>დამატებითი კითხვების შემთხვევაში მიმართეთ მასწავლებელს, ან </a:t>
            </a:r>
            <a:r>
              <a:rPr lang="ka-GE" sz="2400" dirty="0" smtClean="0"/>
              <a:t>მიმართეთ უნივერსიტეტის ინფორმაციული ტექნოლოგიების სამსახურს</a:t>
            </a:r>
            <a:endParaRPr sz="2400" dirty="0"/>
          </a:p>
          <a:p>
            <a:pPr marL="0" lv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  </a:t>
            </a:r>
            <a:endParaRPr dirty="0"/>
          </a:p>
        </p:txBody>
      </p:sp>
      <p:pic>
        <p:nvPicPr>
          <p:cNvPr id="5" name="Picture 4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0614" y="4431460"/>
            <a:ext cx="4319084" cy="7120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ctrTitle"/>
          </p:nvPr>
        </p:nvSpPr>
        <p:spPr>
          <a:xfrm>
            <a:off x="1009997" y="268193"/>
            <a:ext cx="6858000" cy="5713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dirty="0">
                <a:solidFill>
                  <a:schemeClr val="dk1"/>
                </a:solidFill>
              </a:rPr>
              <a:t>დაიმახსოვრეთ</a:t>
            </a:r>
            <a:r>
              <a:rPr lang="en" sz="2000" b="0" dirty="0">
                <a:solidFill>
                  <a:schemeClr val="dk1"/>
                </a:solidFill>
              </a:rPr>
              <a:t>:</a:t>
            </a:r>
            <a:endParaRPr sz="2000" b="0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 dirty="0">
                <a:solidFill>
                  <a:schemeClr val="dk1"/>
                </a:solidFill>
              </a:rPr>
              <a:t>ტექსტი უნდა აკრიფოთ ქართული შრიფტით Sylfaen-ში,წინააღმდეგ შემთხვევაში დავალება არ </a:t>
            </a:r>
            <a:r>
              <a:rPr lang="en" sz="2000" dirty="0" smtClean="0">
                <a:solidFill>
                  <a:schemeClr val="dk1"/>
                </a:solidFill>
              </a:rPr>
              <a:t>შეფასდება</a:t>
            </a:r>
            <a:r>
              <a:rPr lang="ka-GE" sz="2000" dirty="0" smtClean="0">
                <a:solidFill>
                  <a:schemeClr val="dk1"/>
                </a:solidFill>
              </a:rPr>
              <a:t/>
            </a:r>
            <a:br>
              <a:rPr lang="ka-GE" sz="2000" dirty="0" smtClean="0">
                <a:solidFill>
                  <a:schemeClr val="dk1"/>
                </a:solidFill>
              </a:rPr>
            </a:br>
            <a:r>
              <a:rPr lang="en" sz="2000" dirty="0" smtClean="0">
                <a:solidFill>
                  <a:schemeClr val="dk1"/>
                </a:solidFill>
              </a:rPr>
              <a:t> </a:t>
            </a:r>
            <a:endParaRPr sz="2000" dirty="0">
              <a:solidFill>
                <a:schemeClr val="dk1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 dirty="0">
                <a:solidFill>
                  <a:schemeClr val="dk1"/>
                </a:solidFill>
              </a:rPr>
              <a:t>დავალების ფაილში</a:t>
            </a:r>
            <a:r>
              <a:rPr lang="en" sz="2000" b="0" dirty="0">
                <a:solidFill>
                  <a:schemeClr val="dk1"/>
                </a:solidFill>
              </a:rPr>
              <a:t> </a:t>
            </a:r>
            <a:r>
              <a:rPr lang="en" sz="2000" dirty="0">
                <a:solidFill>
                  <a:schemeClr val="dk1"/>
                </a:solidFill>
              </a:rPr>
              <a:t>აუცილელად უნდა დაწეროთ თქვენი სახელი და გვარი</a:t>
            </a:r>
            <a:r>
              <a:rPr lang="en" sz="2000" b="0" dirty="0">
                <a:solidFill>
                  <a:schemeClr val="dk1"/>
                </a:solidFill>
              </a:rPr>
              <a:t>, </a:t>
            </a:r>
            <a:r>
              <a:rPr lang="en" sz="2000" dirty="0">
                <a:solidFill>
                  <a:schemeClr val="dk1"/>
                </a:solidFill>
              </a:rPr>
              <a:t>წინააღმდეგ შემთხვევაში დავალება არ </a:t>
            </a:r>
            <a:r>
              <a:rPr lang="en" sz="2000" dirty="0" smtClean="0">
                <a:solidFill>
                  <a:schemeClr val="dk1"/>
                </a:solidFill>
              </a:rPr>
              <a:t>შეფასდება</a:t>
            </a:r>
            <a:r>
              <a:rPr lang="ka-GE" sz="2000" dirty="0" smtClean="0">
                <a:solidFill>
                  <a:schemeClr val="dk1"/>
                </a:solidFill>
              </a:rPr>
              <a:t/>
            </a:r>
            <a:br>
              <a:rPr lang="ka-GE" sz="2000" dirty="0" smtClean="0">
                <a:solidFill>
                  <a:schemeClr val="dk1"/>
                </a:solidFill>
              </a:rPr>
            </a:br>
            <a:endParaRPr sz="2000" dirty="0">
              <a:solidFill>
                <a:schemeClr val="dk1"/>
              </a:solidFill>
            </a:endParaRPr>
          </a:p>
          <a:p>
            <a:pPr marL="457200" lvl="0" indent="-35560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 dirty="0">
                <a:solidFill>
                  <a:schemeClr val="dk1"/>
                </a:solidFill>
              </a:rPr>
              <a:t>ფაილის ატვირთვის შემდეგ მისი შეცვლა შეუძლებელია</a:t>
            </a:r>
            <a:endParaRPr sz="2000" dirty="0"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ka-GE" dirty="0" smtClean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ka-GE" dirty="0" smtClean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 </a:t>
            </a:r>
            <a:endParaRPr dirty="0"/>
          </a:p>
        </p:txBody>
      </p:sp>
      <p:pic>
        <p:nvPicPr>
          <p:cNvPr id="6" name="Picture 5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4916" y="4431460"/>
            <a:ext cx="4319084" cy="7120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4867"/>
            <a:ext cx="9144000" cy="2853765"/>
          </a:xfrm>
          <a:prstGeom prst="rect">
            <a:avLst/>
          </a:prstGeom>
        </p:spPr>
      </p:pic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tx1"/>
                </a:solidFill>
              </a:rPr>
              <a:t>ჩვეულებრივ შედით Moodle-ის სისტემაში, დავალებების ჩამონათვალში ნახეთ მიმდინარე დავალება და დააკლიკეთ მას</a:t>
            </a:r>
            <a:endParaRPr b="1" dirty="0">
              <a:solidFill>
                <a:schemeClr val="tx1"/>
              </a:solidFill>
            </a:endParaRPr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endParaRPr dirty="0"/>
          </a:p>
        </p:txBody>
      </p:sp>
      <p:sp>
        <p:nvSpPr>
          <p:cNvPr id="57" name="Google Shape;57;p10"/>
          <p:cNvSpPr/>
          <p:nvPr/>
        </p:nvSpPr>
        <p:spPr>
          <a:xfrm>
            <a:off x="0" y="3437105"/>
            <a:ext cx="3002604" cy="591329"/>
          </a:xfrm>
          <a:prstGeom prst="donut">
            <a:avLst>
              <a:gd name="adj" fmla="val 17433"/>
            </a:avLst>
          </a:prstGeom>
          <a:solidFill>
            <a:srgbClr val="0070C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0"/>
          <p:cNvSpPr/>
          <p:nvPr/>
        </p:nvSpPr>
        <p:spPr>
          <a:xfrm>
            <a:off x="3211305" y="3574454"/>
            <a:ext cx="1449600" cy="364905"/>
          </a:xfrm>
          <a:prstGeom prst="leftArrow">
            <a:avLst>
              <a:gd name="adj1" fmla="val 50000"/>
              <a:gd name="adj2" fmla="val 188883"/>
            </a:avLst>
          </a:prstGeom>
          <a:solidFill>
            <a:srgbClr val="0070C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" name="Picture 7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0614" y="4431460"/>
            <a:ext cx="4319084" cy="7120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tx1"/>
                </a:solidFill>
              </a:rPr>
              <a:t>დავალებაში შესვლის შემდეგ </a:t>
            </a:r>
            <a:r>
              <a:rPr lang="en" sz="2000" dirty="0" smtClean="0">
                <a:solidFill>
                  <a:schemeClr val="tx1"/>
                </a:solidFill>
              </a:rPr>
              <a:t>მარჯვენა </a:t>
            </a:r>
            <a:r>
              <a:rPr lang="en" sz="2000" dirty="0">
                <a:solidFill>
                  <a:schemeClr val="tx1"/>
                </a:solidFill>
              </a:rPr>
              <a:t>კუთხეში მოძებნეთ “Submit Paper” და დააკლიკეთ </a:t>
            </a:r>
            <a:endParaRPr sz="2000" dirty="0">
              <a:solidFill>
                <a:schemeClr val="tx1"/>
              </a:solidFill>
            </a:endParaRP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457200" y="1138699"/>
            <a:ext cx="8229600" cy="343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endParaRPr dirty="0"/>
          </a:p>
        </p:txBody>
      </p:sp>
      <p:pic>
        <p:nvPicPr>
          <p:cNvPr id="65" name="Google Shape;65;p11" descr="2.jpg"/>
          <p:cNvPicPr preferRelativeResize="0"/>
          <p:nvPr/>
        </p:nvPicPr>
        <p:blipFill rotWithShape="1">
          <a:blip r:embed="rId3">
            <a:alphaModFix/>
          </a:blip>
          <a:srcRect b="36768"/>
          <a:stretch/>
        </p:blipFill>
        <p:spPr>
          <a:xfrm>
            <a:off x="751019" y="1224051"/>
            <a:ext cx="7761226" cy="26596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1"/>
          <p:cNvSpPr/>
          <p:nvPr/>
        </p:nvSpPr>
        <p:spPr>
          <a:xfrm>
            <a:off x="6400096" y="3362814"/>
            <a:ext cx="1502100" cy="733500"/>
          </a:xfrm>
          <a:prstGeom prst="donut">
            <a:avLst>
              <a:gd name="adj" fmla="val 16359"/>
            </a:avLst>
          </a:prstGeom>
          <a:solidFill>
            <a:srgbClr val="0070C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1"/>
          <p:cNvSpPr/>
          <p:nvPr/>
        </p:nvSpPr>
        <p:spPr>
          <a:xfrm>
            <a:off x="4631632" y="3478734"/>
            <a:ext cx="1672874" cy="501659"/>
          </a:xfrm>
          <a:prstGeom prst="rightArrow">
            <a:avLst>
              <a:gd name="adj1" fmla="val 50000"/>
              <a:gd name="adj2" fmla="val 167106"/>
            </a:avLst>
          </a:prstGeom>
          <a:solidFill>
            <a:srgbClr val="0070C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" name="Picture 7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1159" y="4327698"/>
            <a:ext cx="4319084" cy="7120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457200" y="183400"/>
            <a:ext cx="8229600" cy="9531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a-GE" sz="1800" b="1" dirty="0" smtClean="0">
                <a:solidFill>
                  <a:schemeClr val="tx1"/>
                </a:solidFill>
              </a:rPr>
              <a:t>თავდაპირველად დაეთანხმეთ გამოყენების პირობებს „</a:t>
            </a:r>
            <a:r>
              <a:rPr lang="en" sz="1800" b="1" dirty="0" smtClean="0">
                <a:solidFill>
                  <a:schemeClr val="tx1"/>
                </a:solidFill>
              </a:rPr>
              <a:t>I agree-continue</a:t>
            </a:r>
            <a:r>
              <a:rPr lang="ka-GE" sz="1800" b="1" dirty="0" smtClean="0">
                <a:solidFill>
                  <a:schemeClr val="tx1"/>
                </a:solidFill>
              </a:rPr>
              <a:t>“</a:t>
            </a:r>
            <a:r>
              <a:rPr lang="en" sz="1800" b="1" dirty="0" smtClean="0">
                <a:solidFill>
                  <a:schemeClr val="tx1"/>
                </a:solidFill>
              </a:rPr>
              <a:t>, </a:t>
            </a:r>
            <a:r>
              <a:rPr lang="en" sz="1800" b="1" dirty="0">
                <a:solidFill>
                  <a:schemeClr val="tx1"/>
                </a:solidFill>
              </a:rPr>
              <a:t>ამის გაკეთება მოგიწევთ მხოლოდ პირველ დავალებაზე, მომდევნო ჯერზე ჩვეულებრივ ატვირთავთ ფაილს</a:t>
            </a:r>
            <a:endParaRPr sz="1800" b="1" dirty="0">
              <a:solidFill>
                <a:schemeClr val="tx1"/>
              </a:solidFill>
            </a:endParaRPr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82" name="Google Shape;82;p13" descr="1234.jpg"/>
          <p:cNvPicPr preferRelativeResize="0"/>
          <p:nvPr/>
        </p:nvPicPr>
        <p:blipFill rotWithShape="1">
          <a:blip r:embed="rId3">
            <a:alphaModFix/>
          </a:blip>
          <a:srcRect l="3914" t="5935" r="8127"/>
          <a:stretch/>
        </p:blipFill>
        <p:spPr>
          <a:xfrm>
            <a:off x="550638" y="1136550"/>
            <a:ext cx="8042724" cy="35985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/>
          <p:nvPr/>
        </p:nvSpPr>
        <p:spPr>
          <a:xfrm>
            <a:off x="1030450" y="4101812"/>
            <a:ext cx="1764000" cy="560700"/>
          </a:xfrm>
          <a:prstGeom prst="rightArrow">
            <a:avLst>
              <a:gd name="adj1" fmla="val 50000"/>
              <a:gd name="adj2" fmla="val 151785"/>
            </a:avLst>
          </a:prstGeom>
          <a:solidFill>
            <a:srgbClr val="0070C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Picture 6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0614" y="4431460"/>
            <a:ext cx="4319084" cy="7120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>
            <a:spLocks noGrp="1"/>
          </p:cNvSpPr>
          <p:nvPr>
            <p:ph type="title"/>
          </p:nvPr>
        </p:nvSpPr>
        <p:spPr>
          <a:xfrm>
            <a:off x="457200" y="191202"/>
            <a:ext cx="8229600" cy="61500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tx1"/>
                </a:solidFill>
              </a:rPr>
              <a:t>“Submit Paper”-ზე დაკლიკვის შემდეგ, </a:t>
            </a:r>
            <a:r>
              <a:rPr lang="en" sz="1600" b="1" dirty="0" smtClean="0">
                <a:solidFill>
                  <a:schemeClr val="tx1"/>
                </a:solidFill>
              </a:rPr>
              <a:t>აუცილებელია</a:t>
            </a:r>
            <a:r>
              <a:rPr lang="ka-GE" sz="1600" b="1" dirty="0" smtClean="0">
                <a:solidFill>
                  <a:schemeClr val="tx1"/>
                </a:solidFill>
              </a:rPr>
              <a:t> </a:t>
            </a:r>
            <a:r>
              <a:rPr lang="en" sz="1600" b="1" dirty="0" smtClean="0">
                <a:solidFill>
                  <a:schemeClr val="tx1"/>
                </a:solidFill>
              </a:rPr>
              <a:t>დავალებას </a:t>
            </a:r>
            <a:r>
              <a:rPr lang="en" sz="1600" b="1" dirty="0">
                <a:solidFill>
                  <a:schemeClr val="tx1"/>
                </a:solidFill>
              </a:rPr>
              <a:t>დაარქვათ სათაური და შემდეგ ატვირთოთ </a:t>
            </a:r>
            <a:r>
              <a:rPr lang="en" sz="1600" b="1" dirty="0" smtClean="0">
                <a:solidFill>
                  <a:schemeClr val="tx1"/>
                </a:solidFill>
              </a:rPr>
              <a:t>ფაილი</a:t>
            </a:r>
            <a:endParaRPr sz="1600" b="1" dirty="0">
              <a:solidFill>
                <a:schemeClr val="tx1"/>
              </a:solidFill>
            </a:endParaRPr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90" name="Google Shape;90;p14" descr="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488" y="1087474"/>
            <a:ext cx="7698673" cy="35018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4"/>
          <p:cNvSpPr/>
          <p:nvPr/>
        </p:nvSpPr>
        <p:spPr>
          <a:xfrm>
            <a:off x="2394300" y="1851325"/>
            <a:ext cx="1493100" cy="698700"/>
          </a:xfrm>
          <a:prstGeom prst="donut">
            <a:avLst>
              <a:gd name="adj" fmla="val 11011"/>
            </a:avLst>
          </a:prstGeom>
          <a:solidFill>
            <a:srgbClr val="0070C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4"/>
          <p:cNvSpPr/>
          <p:nvPr/>
        </p:nvSpPr>
        <p:spPr>
          <a:xfrm>
            <a:off x="4034375" y="2082775"/>
            <a:ext cx="846900" cy="235800"/>
          </a:xfrm>
          <a:prstGeom prst="leftArrow">
            <a:avLst>
              <a:gd name="adj1" fmla="val 50000"/>
              <a:gd name="adj2" fmla="val 148134"/>
            </a:avLst>
          </a:prstGeom>
          <a:solidFill>
            <a:srgbClr val="0070C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4"/>
          <p:cNvSpPr/>
          <p:nvPr/>
        </p:nvSpPr>
        <p:spPr>
          <a:xfrm>
            <a:off x="5074675" y="1851325"/>
            <a:ext cx="2069700" cy="585000"/>
          </a:xfrm>
          <a:prstGeom prst="rect">
            <a:avLst/>
          </a:prstGeom>
          <a:solidFill>
            <a:srgbClr val="0070C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დაწერეთ სათაური, მაგ.: დავალება-დარვინი</a:t>
            </a:r>
            <a:endParaRPr sz="1300"/>
          </a:p>
        </p:txBody>
      </p:sp>
      <p:sp>
        <p:nvSpPr>
          <p:cNvPr id="94" name="Google Shape;94;p14"/>
          <p:cNvSpPr/>
          <p:nvPr/>
        </p:nvSpPr>
        <p:spPr>
          <a:xfrm>
            <a:off x="1071396" y="3840581"/>
            <a:ext cx="2360400" cy="804000"/>
          </a:xfrm>
          <a:prstGeom prst="rect">
            <a:avLst/>
          </a:prstGeom>
          <a:solidFill>
            <a:srgbClr val="0070C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ფაილის ასატვირთად დააკლიკეთ ამ ველში</a:t>
            </a:r>
            <a:endParaRPr dirty="0"/>
          </a:p>
        </p:txBody>
      </p:sp>
      <p:sp>
        <p:nvSpPr>
          <p:cNvPr id="95" name="Google Shape;95;p14"/>
          <p:cNvSpPr/>
          <p:nvPr/>
        </p:nvSpPr>
        <p:spPr>
          <a:xfrm rot="2232576">
            <a:off x="3366846" y="3010872"/>
            <a:ext cx="459208" cy="843556"/>
          </a:xfrm>
          <a:prstGeom prst="upArrow">
            <a:avLst>
              <a:gd name="adj1" fmla="val 29843"/>
              <a:gd name="adj2" fmla="val 81668"/>
            </a:avLst>
          </a:prstGeom>
          <a:solidFill>
            <a:srgbClr val="0070C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" name="Picture 10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0614" y="4431460"/>
            <a:ext cx="4319084" cy="7120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457200" y="232756"/>
            <a:ext cx="8229600" cy="40732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tx1"/>
                </a:solidFill>
              </a:rPr>
              <a:t>ფაილის </a:t>
            </a:r>
            <a:r>
              <a:rPr lang="en" sz="2400" dirty="0" smtClean="0">
                <a:solidFill>
                  <a:schemeClr val="tx1"/>
                </a:solidFill>
              </a:rPr>
              <a:t>ასა</a:t>
            </a:r>
            <a:r>
              <a:rPr lang="ka-GE" sz="2400" dirty="0" smtClean="0">
                <a:solidFill>
                  <a:schemeClr val="tx1"/>
                </a:solidFill>
              </a:rPr>
              <a:t>რჩევ</a:t>
            </a:r>
            <a:r>
              <a:rPr lang="en" sz="2400" dirty="0" smtClean="0">
                <a:solidFill>
                  <a:schemeClr val="tx1"/>
                </a:solidFill>
              </a:rPr>
              <a:t>ად </a:t>
            </a:r>
            <a:r>
              <a:rPr lang="en" sz="2400" dirty="0">
                <a:solidFill>
                  <a:schemeClr val="tx1"/>
                </a:solidFill>
              </a:rPr>
              <a:t>დააკლიკეთ “ატვირთე ფაილი” </a:t>
            </a:r>
            <a:endParaRPr sz="2400" dirty="0">
              <a:solidFill>
                <a:schemeClr val="tx1"/>
              </a:solidFill>
            </a:endParaRPr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dirty="0" smtClean="0"/>
              <a:t> </a:t>
            </a:r>
            <a:endParaRPr dirty="0"/>
          </a:p>
        </p:txBody>
      </p:sp>
      <p:pic>
        <p:nvPicPr>
          <p:cNvPr id="102" name="Google Shape;102;p15" descr="4.jpg"/>
          <p:cNvPicPr preferRelativeResize="0"/>
          <p:nvPr/>
        </p:nvPicPr>
        <p:blipFill rotWithShape="1">
          <a:blip r:embed="rId3">
            <a:alphaModFix/>
          </a:blip>
          <a:srcRect r="8416" b="13314"/>
          <a:stretch/>
        </p:blipFill>
        <p:spPr>
          <a:xfrm>
            <a:off x="540076" y="736887"/>
            <a:ext cx="8374549" cy="3725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5"/>
          <p:cNvSpPr/>
          <p:nvPr/>
        </p:nvSpPr>
        <p:spPr>
          <a:xfrm>
            <a:off x="2241137" y="1379913"/>
            <a:ext cx="1440900" cy="542684"/>
          </a:xfrm>
          <a:prstGeom prst="donut">
            <a:avLst>
              <a:gd name="adj" fmla="val 22810"/>
            </a:avLst>
          </a:prstGeom>
          <a:solidFill>
            <a:srgbClr val="0070C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5"/>
          <p:cNvSpPr/>
          <p:nvPr/>
        </p:nvSpPr>
        <p:spPr>
          <a:xfrm>
            <a:off x="3764913" y="1432855"/>
            <a:ext cx="1800730" cy="436800"/>
          </a:xfrm>
          <a:prstGeom prst="leftArrow">
            <a:avLst>
              <a:gd name="adj1" fmla="val 50000"/>
              <a:gd name="adj2" fmla="val 189926"/>
            </a:avLst>
          </a:prstGeom>
          <a:solidFill>
            <a:srgbClr val="0070C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" name="Picture 7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0614" y="4468238"/>
            <a:ext cx="4319084" cy="67526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85297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tx1"/>
                </a:solidFill>
              </a:rPr>
              <a:t>დააკლიკეთ “Choose file”, აირჩიეთ დოკუმენტი თქვენი კომპიუტერიდან და </a:t>
            </a:r>
            <a:r>
              <a:rPr lang="ka-GE" sz="2000" b="1" dirty="0" smtClean="0">
                <a:solidFill>
                  <a:schemeClr val="tx1"/>
                </a:solidFill>
              </a:rPr>
              <a:t>შემდეგ</a:t>
            </a:r>
            <a:r>
              <a:rPr lang="en" sz="2000" b="1" dirty="0" smtClean="0">
                <a:solidFill>
                  <a:schemeClr val="tx1"/>
                </a:solidFill>
              </a:rPr>
              <a:t> </a:t>
            </a:r>
            <a:r>
              <a:rPr lang="en" sz="2000" b="1" dirty="0">
                <a:solidFill>
                  <a:schemeClr val="tx1"/>
                </a:solidFill>
              </a:rPr>
              <a:t>“ატვირთე ეს ფაილი”</a:t>
            </a:r>
            <a:endParaRPr sz="2000" b="1" dirty="0">
              <a:solidFill>
                <a:schemeClr val="tx1"/>
              </a:solidFill>
            </a:endParaRPr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111" name="Google Shape;111;p16" descr="6.jpg"/>
          <p:cNvPicPr preferRelativeResize="0"/>
          <p:nvPr/>
        </p:nvPicPr>
        <p:blipFill rotWithShape="1">
          <a:blip r:embed="rId3">
            <a:alphaModFix/>
          </a:blip>
          <a:srcRect r="-10217" b="10682"/>
          <a:stretch/>
        </p:blipFill>
        <p:spPr>
          <a:xfrm>
            <a:off x="1056624" y="927794"/>
            <a:ext cx="7955427" cy="3560951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6"/>
          <p:cNvSpPr/>
          <p:nvPr/>
        </p:nvSpPr>
        <p:spPr>
          <a:xfrm>
            <a:off x="4300837" y="1657763"/>
            <a:ext cx="1467000" cy="663600"/>
          </a:xfrm>
          <a:prstGeom prst="donut">
            <a:avLst>
              <a:gd name="adj" fmla="val 14943"/>
            </a:avLst>
          </a:prstGeom>
          <a:solidFill>
            <a:srgbClr val="0070C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70C0"/>
              </a:solidFill>
            </a:endParaRPr>
          </a:p>
        </p:txBody>
      </p:sp>
      <p:sp>
        <p:nvSpPr>
          <p:cNvPr id="113" name="Google Shape;113;p16"/>
          <p:cNvSpPr/>
          <p:nvPr/>
        </p:nvSpPr>
        <p:spPr>
          <a:xfrm rot="9018475">
            <a:off x="3304083" y="2263650"/>
            <a:ext cx="969034" cy="340476"/>
          </a:xfrm>
          <a:prstGeom prst="leftArrow">
            <a:avLst>
              <a:gd name="adj1" fmla="val 50000"/>
              <a:gd name="adj2" fmla="val 150212"/>
            </a:avLst>
          </a:prstGeom>
          <a:solidFill>
            <a:srgbClr val="0070C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6"/>
          <p:cNvSpPr/>
          <p:nvPr/>
        </p:nvSpPr>
        <p:spPr>
          <a:xfrm>
            <a:off x="3283374" y="3191154"/>
            <a:ext cx="1170300" cy="427800"/>
          </a:xfrm>
          <a:prstGeom prst="rightArrow">
            <a:avLst>
              <a:gd name="adj1" fmla="val 50000"/>
              <a:gd name="adj2" fmla="val 115345"/>
            </a:avLst>
          </a:prstGeom>
          <a:solidFill>
            <a:srgbClr val="0070C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0614" y="4539574"/>
            <a:ext cx="4319084" cy="60392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>
            <a:spLocks noGrp="1"/>
          </p:cNvSpPr>
          <p:nvPr>
            <p:ph type="title"/>
          </p:nvPr>
        </p:nvSpPr>
        <p:spPr>
          <a:xfrm>
            <a:off x="457200" y="185871"/>
            <a:ext cx="8229600" cy="68930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tx1"/>
                </a:solidFill>
              </a:rPr>
              <a:t>მას შემდეგ რაც ფაილს </a:t>
            </a:r>
            <a:r>
              <a:rPr lang="en" sz="2000" b="1" dirty="0" smtClean="0">
                <a:solidFill>
                  <a:schemeClr val="tx1"/>
                </a:solidFill>
              </a:rPr>
              <a:t>აირჩევთ</a:t>
            </a:r>
            <a:r>
              <a:rPr lang="ka-GE" sz="2000" b="1" dirty="0" smtClean="0">
                <a:solidFill>
                  <a:schemeClr val="tx1"/>
                </a:solidFill>
              </a:rPr>
              <a:t> </a:t>
            </a:r>
            <a:r>
              <a:rPr lang="en" sz="2000" b="1" dirty="0" smtClean="0">
                <a:solidFill>
                  <a:schemeClr val="tx1"/>
                </a:solidFill>
              </a:rPr>
              <a:t>პროცესის </a:t>
            </a:r>
            <a:r>
              <a:rPr lang="en" sz="2000" b="1" dirty="0">
                <a:solidFill>
                  <a:schemeClr val="tx1"/>
                </a:solidFill>
              </a:rPr>
              <a:t>დასასრულებლად დააკლიკეთ “add Submission”</a:t>
            </a:r>
            <a:endParaRPr sz="2000" b="1" dirty="0">
              <a:solidFill>
                <a:schemeClr val="tx1"/>
              </a:solidFill>
            </a:endParaRPr>
          </a:p>
        </p:txBody>
      </p:sp>
      <p:sp>
        <p:nvSpPr>
          <p:cNvPr id="120" name="Google Shape;120;p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121" name="Google Shape;121;p17" descr="7.jpg"/>
          <p:cNvPicPr preferRelativeResize="0"/>
          <p:nvPr/>
        </p:nvPicPr>
        <p:blipFill rotWithShape="1">
          <a:blip r:embed="rId3">
            <a:alphaModFix/>
          </a:blip>
          <a:srcRect r="7842" b="11339"/>
          <a:stretch/>
        </p:blipFill>
        <p:spPr>
          <a:xfrm>
            <a:off x="358524" y="890960"/>
            <a:ext cx="8426952" cy="3534749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7"/>
          <p:cNvSpPr/>
          <p:nvPr/>
        </p:nvSpPr>
        <p:spPr>
          <a:xfrm>
            <a:off x="2407637" y="3392301"/>
            <a:ext cx="1572000" cy="733500"/>
          </a:xfrm>
          <a:prstGeom prst="donut">
            <a:avLst>
              <a:gd name="adj" fmla="val 9455"/>
            </a:avLst>
          </a:prstGeom>
          <a:solidFill>
            <a:srgbClr val="0070C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70C0"/>
              </a:solidFill>
            </a:endParaRPr>
          </a:p>
        </p:txBody>
      </p:sp>
      <p:sp>
        <p:nvSpPr>
          <p:cNvPr id="123" name="Google Shape;123;p17"/>
          <p:cNvSpPr/>
          <p:nvPr/>
        </p:nvSpPr>
        <p:spPr>
          <a:xfrm>
            <a:off x="4078313" y="3510201"/>
            <a:ext cx="1572000" cy="497700"/>
          </a:xfrm>
          <a:prstGeom prst="leftArrow">
            <a:avLst>
              <a:gd name="adj1" fmla="val 50000"/>
              <a:gd name="adj2" fmla="val 126331"/>
            </a:avLst>
          </a:prstGeom>
          <a:solidFill>
            <a:srgbClr val="0070C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" name="Picture 7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0614" y="4431460"/>
            <a:ext cx="4319084" cy="7120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154</Words>
  <Application>Microsoft Office PowerPoint</Application>
  <PresentationFormat>On-screen Show (16:9)</PresentationFormat>
  <Paragraphs>42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 დავალების ატვირთვა პროგრამის Turnitin გამოყენებით</vt:lpstr>
      <vt:lpstr>დაიმახსოვრეთ:  ტექსტი უნდა აკრიფოთ ქართული შრიფტით Sylfaen-ში,წინააღმდეგ შემთხვევაში დავალება არ შეფასდება   დავალების ფაილში აუცილელად უნდა დაწეროთ თქვენი სახელი და გვარი, წინააღმდეგ შემთხვევაში დავალება არ შეფასდება  ფაილის ატვირთვის შემდეგ მისი შეცვლა შეუძლებელია</vt:lpstr>
      <vt:lpstr>    ჩვეულებრივ შედით Moodle-ის სისტემაში, დავალებების ჩამონათვალში ნახეთ მიმდინარე დავალება და დააკლიკეთ მას</vt:lpstr>
      <vt:lpstr>დავალებაში შესვლის შემდეგ მარჯვენა კუთხეში მოძებნეთ “Submit Paper” და დააკლიკეთ </vt:lpstr>
      <vt:lpstr>თავდაპირველად დაეთანხმეთ გამოყენების პირობებს „I agree-continue“, ამის გაკეთება მოგიწევთ მხოლოდ პირველ დავალებაზე, მომდევნო ჯერზე ჩვეულებრივ ატვირთავთ ფაილს</vt:lpstr>
      <vt:lpstr>“Submit Paper”-ზე დაკლიკვის შემდეგ, აუცილებელია დავალებას დაარქვათ სათაური და შემდეგ ატვირთოთ ფაილი</vt:lpstr>
      <vt:lpstr>   ფაილის ასარჩევად დააკლიკეთ “ატვირთე ფაილი” </vt:lpstr>
      <vt:lpstr>დააკლიკეთ “Choose file”, აირჩიეთ დოკუმენტი თქვენი კომპიუტერიდან და შემდეგ “ატვირთე ეს ფაილი”</vt:lpstr>
      <vt:lpstr>მას შემდეგ რაც ფაილს აირჩევთ პროცესის დასასრულებლად დააკლიკეთ “add Submission”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დავალების ატვირთვის სახელმღვანელო</dc:title>
  <cp:lastModifiedBy>IT</cp:lastModifiedBy>
  <cp:revision>7</cp:revision>
  <dcterms:modified xsi:type="dcterms:W3CDTF">2018-10-22T06:48:55Z</dcterms:modified>
</cp:coreProperties>
</file>